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3" r:id="rId2"/>
  </p:sldMasterIdLst>
  <p:notesMasterIdLst>
    <p:notesMasterId r:id="rId27"/>
  </p:notesMasterIdLst>
  <p:sldIdLst>
    <p:sldId id="257" r:id="rId3"/>
    <p:sldId id="259" r:id="rId4"/>
    <p:sldId id="294" r:id="rId5"/>
    <p:sldId id="295" r:id="rId6"/>
    <p:sldId id="260" r:id="rId7"/>
    <p:sldId id="293" r:id="rId8"/>
    <p:sldId id="262" r:id="rId9"/>
    <p:sldId id="263" r:id="rId10"/>
    <p:sldId id="291" r:id="rId11"/>
    <p:sldId id="264" r:id="rId12"/>
    <p:sldId id="265" r:id="rId13"/>
    <p:sldId id="29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0" r:id="rId22"/>
    <p:sldId id="267" r:id="rId23"/>
    <p:sldId id="280" r:id="rId24"/>
    <p:sldId id="298" r:id="rId25"/>
    <p:sldId id="296" r:id="rId2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56"/>
    <p:restoredTop sz="93267" autoAdjust="0"/>
  </p:normalViewPr>
  <p:slideViewPr>
    <p:cSldViewPr snapToGrid="0">
      <p:cViewPr>
        <p:scale>
          <a:sx n="77" d="100"/>
          <a:sy n="77" d="100"/>
        </p:scale>
        <p:origin x="608" y="-4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-2.3 + .54.</a:t>
            </a:r>
            <a:r>
              <a:rPr lang="en-US" baseline="0" dirty="0" smtClean="0"/>
              <a:t> + 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numbers are better, -2</a:t>
            </a:r>
            <a:r>
              <a:rPr lang="en-US" baseline="0" dirty="0" smtClean="0"/>
              <a:t> to make positive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== final, baseline</a:t>
            </a:r>
            <a:r>
              <a:rPr lang="en-US" baseline="0" dirty="0" smtClean="0"/>
              <a:t> == null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03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R, it reports a Z-statistic,</a:t>
            </a:r>
            <a:r>
              <a:rPr lang="en-US" baseline="0" dirty="0" smtClean="0"/>
              <a:t> because this statistic is based off a t-test, and z is the standardized version…. So just square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7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Parsimony and why S-curve is important for </a:t>
            </a:r>
            <a:r>
              <a:rPr lang="en-US" smtClean="0"/>
              <a:t>binary outcomes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9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6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8807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Logistic Regression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Assessing Predictors: The </a:t>
            </a:r>
            <a:r>
              <a:rPr lang="en-GB" dirty="0"/>
              <a:t>Wald Statistic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39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816864" y="1726067"/>
                <a:ext cx="10449850" cy="474004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  <a:cs typeface="Arial" charset="0"/>
                        </a:rPr>
                        <m:t>𝑊𝑎𝑙𝑑</m:t>
                      </m:r>
                      <m:r>
                        <a:rPr lang="en-US" sz="4000" b="0" i="1" smtClean="0">
                          <a:latin typeface="Cambria Math" charset="0"/>
                          <a:cs typeface="Arial" charset="0"/>
                        </a:rPr>
                        <m:t>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charset="0"/>
                              <a:cs typeface="Arial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  <a:cs typeface="Arial" charset="0"/>
                            </a:rPr>
                            <m:t>𝑋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  <a:cs typeface="Arial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charset="0"/>
                          <a:cs typeface="Arial" charset="0"/>
                        </a:rPr>
                        <m:t>=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charset="0"/>
                              <a:cs typeface="Arial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charset="0"/>
                              <a:cs typeface="Arial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4000" b="0" i="1" smtClean="0">
                                  <a:latin typeface="Cambria Math" charset="0"/>
                                  <a:cs typeface="Arial" charset="0"/>
                                </a:rPr>
                              </m:ctrlPr>
                            </m:fPr>
                            <m:num>
                              <m:r>
                                <a:rPr lang="en-US" sz="4000" b="0" i="1" smtClean="0">
                                  <a:latin typeface="Cambria Math" charset="0"/>
                                  <a:cs typeface="Arial" charset="0"/>
                                </a:rPr>
                                <m:t>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charset="0"/>
                                      <a:cs typeface="Aria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  <a:cs typeface="Arial" charset="0"/>
                                    </a:rPr>
                                    <m:t>𝑆𝐸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  <a:cs typeface="Arial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4000" b="0" i="1" smtClean="0">
                              <a:latin typeface="Cambria Math" charset="0"/>
                              <a:cs typeface="Arial" charset="0"/>
                            </a:rPr>
                            <m:t>)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charset="0"/>
                              <a:cs typeface="Arial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charset="0"/>
                          <a:cs typeface="Arial" charset="0"/>
                        </a:rPr>
                        <m:t> </m:t>
                      </m:r>
                    </m:oMath>
                  </m:oMathPara>
                </a14:m>
                <a:endParaRPr lang="en-US" sz="4000" dirty="0" smtClean="0">
                  <a:cs typeface="Arial" charset="0"/>
                </a:endParaRPr>
              </a:p>
              <a:p>
                <a:endParaRPr lang="en-US" sz="2800" dirty="0">
                  <a:cs typeface="Arial" charset="0"/>
                </a:endParaRPr>
              </a:p>
              <a:p>
                <a:endParaRPr lang="en-US" sz="2800" dirty="0" smtClean="0">
                  <a:cs typeface="Arial" charset="0"/>
                </a:endParaRPr>
              </a:p>
              <a:p>
                <a:r>
                  <a:rPr lang="en-US" sz="2800" dirty="0" smtClean="0">
                    <a:cs typeface="Arial" charset="0"/>
                  </a:rPr>
                  <a:t>Similar </a:t>
                </a:r>
                <a:r>
                  <a:rPr lang="en-US" sz="2800" dirty="0">
                    <a:cs typeface="Arial" charset="0"/>
                  </a:rPr>
                  <a:t>to </a:t>
                </a:r>
                <a:r>
                  <a:rPr lang="en-US" sz="2800" i="1" dirty="0">
                    <a:cs typeface="Arial" charset="0"/>
                  </a:rPr>
                  <a:t>t</a:t>
                </a:r>
                <a:r>
                  <a:rPr lang="en-US" sz="2800" dirty="0">
                    <a:cs typeface="Arial" charset="0"/>
                  </a:rPr>
                  <a:t>-statistic in OLS</a:t>
                </a:r>
              </a:p>
              <a:p>
                <a:r>
                  <a:rPr lang="en-US" sz="2800" dirty="0">
                    <a:cs typeface="Arial" charset="0"/>
                  </a:rPr>
                  <a:t>Tests the null hypothesis that </a:t>
                </a:r>
                <a:r>
                  <a:rPr lang="en-US" sz="2800" i="1" dirty="0">
                    <a:cs typeface="Arial" charset="0"/>
                  </a:rPr>
                  <a:t>b</a:t>
                </a:r>
                <a:r>
                  <a:rPr lang="en-US" sz="2800" dirty="0">
                    <a:cs typeface="Arial" charset="0"/>
                  </a:rPr>
                  <a:t> = 0</a:t>
                </a:r>
              </a:p>
              <a:p>
                <a:r>
                  <a:rPr lang="en-US" sz="2800" dirty="0">
                    <a:cs typeface="Arial" charset="0"/>
                  </a:rPr>
                  <a:t>Is biased when </a:t>
                </a:r>
                <a:r>
                  <a:rPr lang="en-US" sz="2800" i="1" dirty="0">
                    <a:cs typeface="Arial" charset="0"/>
                  </a:rPr>
                  <a:t>b</a:t>
                </a:r>
                <a:r>
                  <a:rPr lang="en-US" sz="2800" dirty="0">
                    <a:cs typeface="Arial" charset="0"/>
                  </a:rPr>
                  <a:t> is large</a:t>
                </a:r>
              </a:p>
              <a:p>
                <a:pPr lvl="1"/>
                <a:r>
                  <a:rPr lang="en-US" sz="2400" dirty="0">
                    <a:cs typeface="Arial" charset="0"/>
                  </a:rPr>
                  <a:t>Better to look at Likelihood-ratio statistics.</a:t>
                </a:r>
              </a:p>
            </p:txBody>
          </p:sp>
        </mc:Choice>
        <mc:Fallback xmlns="">
          <p:sp>
            <p:nvSpPr>
              <p:cNvPr id="399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816864" y="1726067"/>
                <a:ext cx="10449850" cy="4740047"/>
              </a:xfrm>
              <a:blipFill rotWithShape="0">
                <a:blip r:embed="rId3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/>
              <a:t>o</a:t>
            </a:r>
            <a:r>
              <a:rPr lang="en-GB" dirty="0" smtClean="0"/>
              <a:t>dds </a:t>
            </a:r>
            <a:r>
              <a:rPr lang="en-GB" dirty="0"/>
              <a:t>r</a:t>
            </a:r>
            <a:r>
              <a:rPr lang="en-GB" dirty="0" smtClean="0"/>
              <a:t>atio: </a:t>
            </a:r>
            <a:r>
              <a:rPr lang="en-GB" dirty="0" err="1" smtClean="0"/>
              <a:t>exp</a:t>
            </a:r>
            <a:r>
              <a:rPr lang="en-GB" dirty="0" smtClean="0"/>
              <a:t>(</a:t>
            </a:r>
            <a:r>
              <a:rPr lang="en-GB" i="1" dirty="0" smtClean="0"/>
              <a:t>b</a:t>
            </a:r>
            <a:r>
              <a:rPr lang="en-GB" dirty="0" smtClean="0"/>
              <a:t>)</a:t>
            </a:r>
            <a:endParaRPr lang="en-US" dirty="0"/>
          </a:p>
        </p:txBody>
      </p:sp>
      <p:graphicFrame>
        <p:nvGraphicFramePr>
          <p:cNvPr id="40964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4335856"/>
              </p:ext>
            </p:extLst>
          </p:nvPr>
        </p:nvGraphicFramePr>
        <p:xfrm>
          <a:off x="2564255" y="1995267"/>
          <a:ext cx="6759123" cy="873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Equation" r:id="rId3" imgW="3340100" imgH="431800" progId="Equation.3">
                  <p:embed/>
                </p:oleObj>
              </mc:Choice>
              <mc:Fallback>
                <p:oleObj name="Equation" r:id="rId3" imgW="3340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4255" y="1995267"/>
                        <a:ext cx="6759123" cy="87380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02562" y="1616529"/>
            <a:ext cx="10482507" cy="4490358"/>
          </a:xfrm>
        </p:spPr>
        <p:txBody>
          <a:bodyPr/>
          <a:lstStyle/>
          <a:p>
            <a:endParaRPr lang="en-US" sz="2800" dirty="0" smtClean="0">
              <a:cs typeface="Arial" charset="0"/>
            </a:endParaRPr>
          </a:p>
          <a:p>
            <a:endParaRPr lang="en-US" sz="2800" dirty="0">
              <a:cs typeface="Arial" charset="0"/>
            </a:endParaRPr>
          </a:p>
          <a:p>
            <a:endParaRPr lang="en-US" sz="2800" dirty="0" smtClean="0">
              <a:cs typeface="Arial" charset="0"/>
            </a:endParaRPr>
          </a:p>
          <a:p>
            <a:r>
              <a:rPr lang="en-US" sz="2800" i="1" dirty="0" err="1" smtClean="0">
                <a:cs typeface="Arial" charset="0"/>
              </a:rPr>
              <a:t>exp</a:t>
            </a:r>
            <a:r>
              <a:rPr lang="en-US" sz="2800" dirty="0" smtClean="0">
                <a:cs typeface="Arial" charset="0"/>
              </a:rPr>
              <a:t>(b</a:t>
            </a:r>
            <a:r>
              <a:rPr lang="en-US" sz="2800" dirty="0">
                <a:cs typeface="Arial" charset="0"/>
              </a:rPr>
              <a:t>) = </a:t>
            </a:r>
            <a:r>
              <a:rPr lang="en-US" sz="2800" dirty="0" err="1">
                <a:cs typeface="Arial" charset="0"/>
              </a:rPr>
              <a:t>exponentiate</a:t>
            </a:r>
            <a:r>
              <a:rPr lang="en-US" sz="2800" dirty="0">
                <a:cs typeface="Arial" charset="0"/>
              </a:rPr>
              <a:t> the b coefficient</a:t>
            </a:r>
          </a:p>
          <a:p>
            <a:r>
              <a:rPr lang="en-US" sz="2800" dirty="0">
                <a:cs typeface="Arial" charset="0"/>
              </a:rPr>
              <a:t>Indicates change in odds of outcome resulting from a unit change in the predictor.</a:t>
            </a:r>
          </a:p>
          <a:p>
            <a:pPr lvl="1"/>
            <a:r>
              <a:rPr lang="en-US" sz="2400" dirty="0">
                <a:cs typeface="Arial" charset="0"/>
              </a:rPr>
              <a:t>OR &gt; 1: </a:t>
            </a:r>
            <a:r>
              <a:rPr lang="en-US" sz="2400" dirty="0">
                <a:cs typeface="Arial" charset="0"/>
                <a:sym typeface="Symbol" pitchFamily="18" charset="2"/>
              </a:rPr>
              <a:t> in predictor</a:t>
            </a:r>
            <a:r>
              <a:rPr lang="en-US" sz="2400" dirty="0">
                <a:cs typeface="Arial" charset="0"/>
              </a:rPr>
              <a:t>, </a:t>
            </a:r>
            <a:r>
              <a:rPr lang="en-US" sz="2400" dirty="0">
                <a:cs typeface="Arial" charset="0"/>
                <a:sym typeface="Symbol" pitchFamily="18" charset="2"/>
              </a:rPr>
              <a:t> probability of outcome</a:t>
            </a:r>
            <a:endParaRPr lang="en-US" sz="2400" dirty="0">
              <a:cs typeface="Arial" charset="0"/>
            </a:endParaRPr>
          </a:p>
          <a:p>
            <a:pPr lvl="1"/>
            <a:r>
              <a:rPr lang="en-US" sz="2400" dirty="0">
                <a:cs typeface="Arial" charset="0"/>
              </a:rPr>
              <a:t>OR &lt; 1: </a:t>
            </a:r>
            <a:r>
              <a:rPr lang="en-US" sz="2400" dirty="0">
                <a:cs typeface="Arial" charset="0"/>
                <a:sym typeface="Symbol" pitchFamily="18" charset="2"/>
              </a:rPr>
              <a:t> in predictor</a:t>
            </a:r>
            <a:r>
              <a:rPr lang="en-US" sz="2400" dirty="0">
                <a:cs typeface="Arial" charset="0"/>
              </a:rPr>
              <a:t>, </a:t>
            </a:r>
            <a:r>
              <a:rPr lang="en-US" sz="2400" dirty="0">
                <a:cs typeface="Arial" charset="0"/>
                <a:sym typeface="Symbol" pitchFamily="18" charset="2"/>
              </a:rPr>
              <a:t> probability of outcome</a:t>
            </a:r>
            <a:endParaRPr lang="en-US" sz="2400" dirty="0"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Odds Ratios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Calculate percent change in Y as for a 1-unit increase in X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exp</a:t>
            </a:r>
            <a:r>
              <a:rPr lang="en-US" dirty="0" smtClean="0"/>
              <a:t>(b) - 1] * 100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Race </a:t>
            </a:r>
            <a:r>
              <a:rPr lang="en-US" dirty="0" err="1" smtClean="0"/>
              <a:t>exp</a:t>
            </a:r>
            <a:r>
              <a:rPr lang="en-US" dirty="0" smtClean="0"/>
              <a:t>(b) = 1.57</a:t>
            </a:r>
          </a:p>
          <a:p>
            <a:pPr lvl="1"/>
            <a:r>
              <a:rPr lang="en-US" dirty="0" smtClean="0"/>
              <a:t>[1.57-1]*100 = 57%</a:t>
            </a:r>
          </a:p>
          <a:p>
            <a:pPr lvl="2"/>
            <a:r>
              <a:rPr lang="en-US" dirty="0" smtClean="0"/>
              <a:t>A one-unit increase in race is associated with a 57% increase in Y</a:t>
            </a:r>
          </a:p>
          <a:p>
            <a:pPr lvl="2"/>
            <a:endParaRPr lang="en-US" dirty="0"/>
          </a:p>
          <a:p>
            <a:r>
              <a:rPr lang="en-US" dirty="0" smtClean="0"/>
              <a:t>SES </a:t>
            </a:r>
            <a:r>
              <a:rPr lang="en-US" dirty="0" err="1" smtClean="0"/>
              <a:t>exp</a:t>
            </a:r>
            <a:r>
              <a:rPr lang="en-US" dirty="0" smtClean="0"/>
              <a:t>(b) = .39</a:t>
            </a:r>
          </a:p>
          <a:p>
            <a:pPr lvl="1"/>
            <a:r>
              <a:rPr lang="en-US" dirty="0"/>
              <a:t>[</a:t>
            </a:r>
            <a:r>
              <a:rPr lang="en-US" dirty="0" smtClean="0"/>
              <a:t>.39-1]*100 = -61%</a:t>
            </a:r>
          </a:p>
          <a:p>
            <a:pPr lvl="2"/>
            <a:r>
              <a:rPr lang="en-US" dirty="0" smtClean="0"/>
              <a:t>A one unit increase in SES is associated with a 61% decrease in 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11/15/17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Example</a:t>
            </a: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Explaining whether or not patients were cured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Participants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113 adults with a medical problem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Outcome: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Cured (1) or not cured (0).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Predictors: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Treatment: received treatment or not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Duration: number of days </a:t>
            </a:r>
            <a:r>
              <a:rPr lang="en-GB" sz="2400" i="1" dirty="0"/>
              <a:t>before</a:t>
            </a:r>
            <a:r>
              <a:rPr lang="en-GB" sz="2400" dirty="0"/>
              <a:t> treatment patient had the problem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Initial Model</a:t>
            </a:r>
            <a:endParaRPr lang="en-GB" dirty="0"/>
          </a:p>
        </p:txBody>
      </p:sp>
      <p:pic>
        <p:nvPicPr>
          <p:cNvPr id="7170" name="Picture 15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8678" y="2143116"/>
            <a:ext cx="2900000" cy="1228572"/>
          </a:xfrm>
          <a:prstGeom prst="rect">
            <a:avLst/>
          </a:prstGeom>
          <a:noFill/>
        </p:spPr>
      </p:pic>
      <p:pic>
        <p:nvPicPr>
          <p:cNvPr id="7169" name="Picture 15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8546" y="4071942"/>
            <a:ext cx="5029200" cy="1671638"/>
          </a:xfrm>
          <a:prstGeom prst="rect">
            <a:avLst/>
          </a:prstGeom>
          <a:noFill/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524000" y="10726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524000" y="10726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Initial analysis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1257300"/>
            <a:ext cx="35814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3403600"/>
            <a:ext cx="4076700" cy="8382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Block 0</a:t>
            </a:r>
            <a:endParaRPr lang="en-GB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0" y="9488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803397"/>
            <a:ext cx="4675632" cy="34274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Model Summary</a:t>
            </a:r>
            <a:endParaRPr lang="en-GB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0" y="9488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638300"/>
            <a:ext cx="7772400" cy="415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Model Summary</a:t>
            </a:r>
            <a:endParaRPr lang="en-GB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0" y="9488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524000" y="12059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1914071"/>
            <a:ext cx="7581900" cy="312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</a:t>
            </a:r>
            <a:r>
              <a:rPr lang="en-GB" dirty="0"/>
              <a:t>Summary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524000" y="9488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524000" y="12059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1" y="2171700"/>
            <a:ext cx="4470400" cy="24638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And Why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 smtClean="0"/>
              <a:t>explain an outcome </a:t>
            </a:r>
            <a:r>
              <a:rPr lang="en-US" dirty="0"/>
              <a:t>variable that is </a:t>
            </a:r>
            <a:r>
              <a:rPr lang="en-US" dirty="0" smtClean="0"/>
              <a:t>categorical (dichotomous)</a:t>
            </a:r>
          </a:p>
          <a:p>
            <a:pPr lvl="1"/>
            <a:r>
              <a:rPr lang="en-US" dirty="0" smtClean="0"/>
              <a:t>Yes/No, Liberal/Conservative, </a:t>
            </a:r>
          </a:p>
          <a:p>
            <a:r>
              <a:rPr lang="en-US" dirty="0" smtClean="0"/>
              <a:t>Used </a:t>
            </a:r>
            <a:r>
              <a:rPr lang="en-US" dirty="0"/>
              <a:t>because </a:t>
            </a:r>
            <a:r>
              <a:rPr lang="en-US" dirty="0" smtClean="0"/>
              <a:t>categorical  </a:t>
            </a:r>
            <a:r>
              <a:rPr lang="en-US" dirty="0"/>
              <a:t>outcome </a:t>
            </a:r>
            <a:r>
              <a:rPr lang="en-US" dirty="0" smtClean="0"/>
              <a:t>violates </a:t>
            </a:r>
            <a:r>
              <a:rPr lang="en-US" dirty="0"/>
              <a:t>the assumption of linearity </a:t>
            </a:r>
            <a:r>
              <a:rPr lang="en-US" dirty="0" smtClean="0"/>
              <a:t>in OLS</a:t>
            </a:r>
          </a:p>
          <a:p>
            <a:endParaRPr lang="en-US" dirty="0"/>
          </a:p>
          <a:p>
            <a:r>
              <a:rPr lang="en-US" dirty="0" smtClean="0"/>
              <a:t>We’re trying to predict the probability of membership in one category (1) over the other (0).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Potential Problem: </a:t>
            </a:r>
            <a:r>
              <a:rPr lang="en-GB" dirty="0" err="1" smtClean="0"/>
              <a:t>Overdispersion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Variance is larger than expected from the model</a:t>
            </a:r>
          </a:p>
          <a:p>
            <a:endParaRPr lang="en-GB" dirty="0" smtClean="0"/>
          </a:p>
          <a:p>
            <a:r>
              <a:rPr lang="en-GB" dirty="0"/>
              <a:t>C</a:t>
            </a:r>
            <a:r>
              <a:rPr lang="en-GB" dirty="0" smtClean="0"/>
              <a:t>an be caused by violating the assumption of independence</a:t>
            </a:r>
          </a:p>
          <a:p>
            <a:pPr lvl="1"/>
            <a:r>
              <a:rPr lang="en-GB" dirty="0" smtClean="0"/>
              <a:t>makes standard errors too small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Things That Can go Wrong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Unique Problems to Logistic</a:t>
            </a:r>
          </a:p>
          <a:p>
            <a:pPr lvl="1"/>
            <a:r>
              <a:rPr lang="en-GB" dirty="0" smtClean="0"/>
              <a:t>Incomplete Information</a:t>
            </a:r>
          </a:p>
          <a:p>
            <a:pPr lvl="1"/>
            <a:r>
              <a:rPr lang="en-GB" dirty="0" smtClean="0"/>
              <a:t>Complete Separation</a:t>
            </a:r>
          </a:p>
          <a:p>
            <a:pPr lvl="1"/>
            <a:r>
              <a:rPr lang="en-GB" dirty="0" err="1" smtClean="0"/>
              <a:t>Overdispersion</a:t>
            </a:r>
            <a:endParaRPr lang="en-GB" dirty="0" smtClean="0"/>
          </a:p>
          <a:p>
            <a:pPr lvl="1"/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GB" sz="2000" dirty="0" smtClean="0"/>
              <a:t>The </a:t>
            </a:r>
            <a:r>
              <a:rPr lang="en-GB" sz="2000" dirty="0"/>
              <a:t>overall fit of the final model is shown by −2</a:t>
            </a:r>
            <a:r>
              <a:rPr lang="en-GB" sz="2000" i="1" dirty="0"/>
              <a:t>LL and its associated chi-square statistic.</a:t>
            </a:r>
            <a:endParaRPr lang="en-GB" sz="2000" dirty="0"/>
          </a:p>
          <a:p>
            <a:pPr lvl="1"/>
            <a:r>
              <a:rPr lang="en-GB" sz="2000" dirty="0"/>
              <a:t>If the significance of the chi-square statistic is less than .05, then the model is a significant fit of the data.</a:t>
            </a:r>
          </a:p>
          <a:p>
            <a:endParaRPr lang="en-GB" sz="2000" dirty="0"/>
          </a:p>
          <a:p>
            <a:r>
              <a:rPr lang="en-GB" sz="2000" dirty="0"/>
              <a:t>Look at the Wald statistic and its </a:t>
            </a:r>
            <a:r>
              <a:rPr lang="en-GB" sz="2000" dirty="0" smtClean="0"/>
              <a:t>significance for each variable.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Use the odds ratio, </a:t>
            </a:r>
            <a:r>
              <a:rPr lang="en-GB" sz="2000" i="1" dirty="0" err="1"/>
              <a:t>exp</a:t>
            </a:r>
            <a:r>
              <a:rPr lang="en-GB" sz="2000" i="1" dirty="0"/>
              <a:t>(b)</a:t>
            </a:r>
            <a:r>
              <a:rPr lang="en-GB" sz="2000" dirty="0"/>
              <a:t>, for interpretation.</a:t>
            </a:r>
          </a:p>
          <a:p>
            <a:pPr lvl="1"/>
            <a:r>
              <a:rPr lang="en-GB" sz="2000" dirty="0"/>
              <a:t>OR &gt; 1, then as predictor increases, the odds of the outcome increases</a:t>
            </a:r>
          </a:p>
          <a:p>
            <a:pPr lvl="1"/>
            <a:r>
              <a:rPr lang="en-GB" sz="2000" dirty="0"/>
              <a:t>OR &lt; 1, then as predictor increases, the odds of the outcome decreases</a:t>
            </a:r>
          </a:p>
          <a:p>
            <a:pPr lvl="2"/>
            <a:r>
              <a:rPr lang="en-GB" sz="1600" dirty="0"/>
              <a:t>The confidence interval of</a:t>
            </a:r>
            <a:r>
              <a:rPr lang="en-GB" sz="1600" i="1" dirty="0"/>
              <a:t> </a:t>
            </a:r>
            <a:r>
              <a:rPr lang="en-GB" sz="1600" i="1" dirty="0" err="1"/>
              <a:t>exp</a:t>
            </a:r>
            <a:r>
              <a:rPr lang="en-GB" sz="1600" dirty="0"/>
              <a:t>(</a:t>
            </a:r>
            <a:r>
              <a:rPr lang="en-GB" sz="1600" i="1" dirty="0"/>
              <a:t>b</a:t>
            </a:r>
            <a:r>
              <a:rPr lang="en-GB" sz="1600" dirty="0"/>
              <a:t>) should not cross 1.</a:t>
            </a:r>
          </a:p>
          <a:p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 Fit Statistics </a:t>
            </a:r>
            <a:endParaRPr lang="en-US" dirty="0" smtClean="0"/>
          </a:p>
          <a:p>
            <a:pPr lvl="1"/>
            <a:r>
              <a:rPr lang="en-US" dirty="0" err="1" smtClean="0"/>
              <a:t>Nagelkerke’s</a:t>
            </a:r>
            <a:r>
              <a:rPr lang="en-US" dirty="0" smtClean="0"/>
              <a:t> R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-value</a:t>
            </a:r>
            <a:r>
              <a:rPr lang="en-US" dirty="0"/>
              <a:t>; </a:t>
            </a:r>
            <a:r>
              <a:rPr lang="en-US" dirty="0" smtClean="0"/>
              <a:t>Indicates that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baseline="30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-percent </a:t>
            </a:r>
            <a:r>
              <a:rPr lang="en-US" dirty="0"/>
              <a:t>percent of variance in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/>
              <a:t> is explained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X/the variables</a:t>
            </a:r>
          </a:p>
          <a:p>
            <a:pPr lvl="1"/>
            <a:r>
              <a:rPr lang="en-US" dirty="0" smtClean="0"/>
              <a:t>The Chi-Square statistics indicates that the overall model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significantly/did not significantly</a:t>
            </a:r>
            <a:r>
              <a:rPr lang="en-US" dirty="0"/>
              <a:t> explained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 </a:t>
            </a:r>
            <a:r>
              <a:rPr lang="en-US" dirty="0" smtClean="0"/>
              <a:t>better than the null model (with no predictors)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baseline="30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-value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p-value</a:t>
            </a:r>
          </a:p>
          <a:p>
            <a:r>
              <a:rPr lang="en-US" dirty="0"/>
              <a:t>Each </a:t>
            </a:r>
            <a:r>
              <a:rPr lang="en-US" dirty="0" smtClean="0"/>
              <a:t>Predictor’s/IV’s 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i="1" dirty="0" smtClean="0"/>
              <a:t>b</a:t>
            </a:r>
            <a:r>
              <a:rPr lang="en-US" dirty="0" smtClean="0"/>
              <a:t>), </a:t>
            </a:r>
            <a:r>
              <a:rPr lang="en-US" dirty="0"/>
              <a:t>if significant, and the direction of the relationship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/>
              <a:t> was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significantly/not significantly </a:t>
            </a:r>
            <a:r>
              <a:rPr lang="en-US" dirty="0"/>
              <a:t>related to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/>
              <a:t>; every one-unit increase in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was associated with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|[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exp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(b) - 1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]*100|</a:t>
            </a:r>
            <a:r>
              <a:rPr lang="en-US" dirty="0" smtClean="0"/>
              <a:t>-percent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increase/decrease</a:t>
            </a:r>
            <a:r>
              <a:rPr lang="en-US" dirty="0"/>
              <a:t> in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 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exp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en-US" i="1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 = value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Wald X</a:t>
            </a:r>
            <a:r>
              <a:rPr lang="en-US" i="1" baseline="30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(1)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i="1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-value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p-value</a:t>
            </a:r>
            <a:r>
              <a:rPr lang="en-US" dirty="0"/>
              <a:t>).</a:t>
            </a:r>
          </a:p>
          <a:p>
            <a:pPr lvl="1"/>
            <a:endParaRPr lang="en-US" dirty="0"/>
          </a:p>
          <a:p>
            <a:r>
              <a:rPr lang="en-US" dirty="0"/>
              <a:t>The model </a:t>
            </a:r>
            <a:r>
              <a:rPr lang="en-US" dirty="0" smtClean="0"/>
              <a:t>yielded a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Nagelkerke’s</a:t>
            </a:r>
            <a:r>
              <a:rPr lang="en-US" dirty="0" smtClean="0"/>
              <a:t>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.335</a:t>
            </a:r>
            <a:r>
              <a:rPr lang="en-US" dirty="0"/>
              <a:t>; indicating that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33.5 percent of the variance in album sale revenue can be explained by the variance in advertising budget</a:t>
            </a:r>
            <a:r>
              <a:rPr lang="en-US" dirty="0"/>
              <a:t>. </a:t>
            </a:r>
            <a:r>
              <a:rPr lang="en-US" dirty="0" smtClean="0"/>
              <a:t>The omnibus chi-square test indicates that </a:t>
            </a:r>
            <a:r>
              <a:rPr lang="en-US" dirty="0"/>
              <a:t>the overall model significantly predicted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album sale revenue,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i="1" baseline="30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(199)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99.587,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&lt; .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001 </a:t>
            </a:r>
            <a:r>
              <a:rPr lang="en-US" dirty="0" smtClean="0"/>
              <a:t>better than the null model with no predictors. </a:t>
            </a:r>
            <a:r>
              <a:rPr lang="en-US" dirty="0"/>
              <a:t>Advertising budget was significantly related to the outcome; every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one-unit (pounds) increase in budget </a:t>
            </a:r>
            <a:r>
              <a:rPr lang="en-US" dirty="0"/>
              <a:t>was associated with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9.6 percent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increase in album sale revenue 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exp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(b)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.096,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i="1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(199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= 9.979,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&lt; .001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ICE# 9: </a:t>
            </a:r>
            <a:r>
              <a:rPr lang="en-US" dirty="0" smtClean="0"/>
              <a:t>GSS: Death </a:t>
            </a:r>
            <a:r>
              <a:rPr lang="en-US" dirty="0" smtClean="0"/>
              <a:t>Penalty for Murder?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Run a logistic regression to explain whether or not a person favors or opposes the death penalty</a:t>
            </a:r>
          </a:p>
          <a:p>
            <a:pPr lvl="1"/>
            <a:r>
              <a:rPr lang="en-US" dirty="0" smtClean="0"/>
              <a:t>Run all predictors together</a:t>
            </a:r>
          </a:p>
          <a:p>
            <a:pPr lvl="1"/>
            <a:r>
              <a:rPr lang="en-US" dirty="0" smtClean="0"/>
              <a:t>Fully and correctly interpret the model (Fit statistics, </a:t>
            </a:r>
            <a:r>
              <a:rPr lang="en-US" dirty="0" err="1" smtClean="0"/>
              <a:t>exponentiate</a:t>
            </a:r>
            <a:r>
              <a:rPr lang="en-US" dirty="0" smtClean="0"/>
              <a:t> and interpret the coefficients)</a:t>
            </a:r>
          </a:p>
          <a:p>
            <a:endParaRPr lang="en-US" dirty="0"/>
          </a:p>
          <a:p>
            <a:r>
              <a:rPr lang="en-US" dirty="0" smtClean="0"/>
              <a:t>Y is </a:t>
            </a:r>
            <a:r>
              <a:rPr lang="en-US" b="1" dirty="0" err="1" smtClean="0"/>
              <a:t>cappun</a:t>
            </a:r>
            <a:endParaRPr lang="en-US" b="1" dirty="0" smtClean="0"/>
          </a:p>
          <a:p>
            <a:pPr lvl="1"/>
            <a:r>
              <a:rPr lang="en-US" dirty="0" smtClean="0"/>
              <a:t>1 = yes, 2 = no</a:t>
            </a:r>
          </a:p>
          <a:p>
            <a:pPr lvl="1"/>
            <a:r>
              <a:rPr lang="en-US" dirty="0" smtClean="0"/>
              <a:t>Recode: 1 = yes, 0 = no</a:t>
            </a:r>
          </a:p>
          <a:p>
            <a:endParaRPr lang="en-US" dirty="0"/>
          </a:p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is </a:t>
            </a:r>
            <a:r>
              <a:rPr lang="en-US" b="1" dirty="0" smtClean="0"/>
              <a:t>race</a:t>
            </a:r>
          </a:p>
          <a:p>
            <a:pPr lvl="1"/>
            <a:r>
              <a:rPr lang="en-US" dirty="0" smtClean="0"/>
              <a:t>1 = white, 2 = black, 3 = other</a:t>
            </a:r>
          </a:p>
          <a:p>
            <a:pPr lvl="1"/>
            <a:r>
              <a:rPr lang="en-US" dirty="0" smtClean="0"/>
              <a:t>Recode: 1 = white, </a:t>
            </a:r>
            <a:r>
              <a:rPr lang="en-US" dirty="0" smtClean="0"/>
              <a:t>0 </a:t>
            </a:r>
            <a:r>
              <a:rPr lang="en-US" dirty="0" smtClean="0"/>
              <a:t>= non-white</a:t>
            </a:r>
          </a:p>
          <a:p>
            <a:endParaRPr lang="en-US" dirty="0" smtClean="0"/>
          </a:p>
          <a:p>
            <a:r>
              <a:rPr lang="en-US" dirty="0" smtClean="0"/>
              <a:t>X2 is </a:t>
            </a:r>
            <a:r>
              <a:rPr lang="en-US" b="1" dirty="0" err="1" smtClean="0"/>
              <a:t>polviews</a:t>
            </a:r>
            <a:endParaRPr lang="en-US" b="1" dirty="0" smtClean="0"/>
          </a:p>
          <a:p>
            <a:pPr lvl="1"/>
            <a:r>
              <a:rPr lang="en-US" dirty="0" smtClean="0"/>
              <a:t>Scale: 1 = liberal -&gt; -&gt; -&gt; 7 = conservative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Linear Regression?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Probabilities are constrained between 0 and 1</a:t>
            </a:r>
          </a:p>
          <a:p>
            <a:endParaRPr lang="en-US" dirty="0"/>
          </a:p>
          <a:p>
            <a:r>
              <a:rPr lang="en-US" dirty="0" smtClean="0"/>
              <a:t>If we wanted to explain a person’s </a:t>
            </a:r>
            <a:r>
              <a:rPr lang="en-US" b="1" u="sng" dirty="0" smtClean="0"/>
              <a:t>probability of protest participation</a:t>
            </a:r>
            <a:r>
              <a:rPr lang="en-US" dirty="0" smtClean="0"/>
              <a:t> (0 = no, 1 = yes), we could write in OLS form:</a:t>
            </a:r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 = </a:t>
            </a:r>
            <a:r>
              <a:rPr lang="en-US" i="1" dirty="0" smtClean="0"/>
              <a:t>b</a:t>
            </a:r>
            <a:r>
              <a:rPr lang="en-US" i="1" baseline="-25000" dirty="0" smtClean="0"/>
              <a:t>0</a:t>
            </a:r>
            <a:r>
              <a:rPr lang="en-US" dirty="0" smtClean="0"/>
              <a:t> + </a:t>
            </a:r>
            <a:r>
              <a:rPr lang="en-US" i="1" dirty="0" smtClean="0"/>
              <a:t>b</a:t>
            </a:r>
            <a:r>
              <a:rPr lang="en-US" i="1" baseline="-25000" dirty="0" smtClean="0"/>
              <a:t>1</a:t>
            </a:r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  <a:r>
              <a:rPr lang="en-US" dirty="0" smtClean="0"/>
              <a:t> + </a:t>
            </a:r>
            <a:r>
              <a:rPr lang="en-US" i="1" dirty="0" smtClean="0"/>
              <a:t>b</a:t>
            </a:r>
            <a:r>
              <a:rPr lang="en-US" i="1" baseline="-25000" dirty="0" smtClean="0"/>
              <a:t>2</a:t>
            </a:r>
            <a:r>
              <a:rPr lang="en-US" i="1" dirty="0" smtClean="0"/>
              <a:t>X</a:t>
            </a:r>
            <a:r>
              <a:rPr lang="en-US" i="1" baseline="-25000" dirty="0" smtClean="0"/>
              <a:t>2</a:t>
            </a:r>
            <a:r>
              <a:rPr lang="en-US" dirty="0" smtClean="0"/>
              <a:t> + e</a:t>
            </a:r>
          </a:p>
          <a:p>
            <a:pPr lvl="2"/>
            <a:r>
              <a:rPr lang="en-US" dirty="0" smtClean="0"/>
              <a:t>Where X</a:t>
            </a:r>
            <a:r>
              <a:rPr lang="en-US" baseline="-25000" dirty="0" smtClean="0"/>
              <a:t>1</a:t>
            </a:r>
            <a:r>
              <a:rPr lang="en-US" dirty="0" smtClean="0"/>
              <a:t> is </a:t>
            </a:r>
            <a:r>
              <a:rPr lang="en-US" b="1" dirty="0" smtClean="0"/>
              <a:t>sex </a:t>
            </a:r>
            <a:r>
              <a:rPr lang="en-US" dirty="0" smtClean="0"/>
              <a:t>and X</a:t>
            </a:r>
            <a:r>
              <a:rPr lang="en-US" baseline="-25000" dirty="0" smtClean="0"/>
              <a:t>2</a:t>
            </a:r>
            <a:r>
              <a:rPr lang="en-US" dirty="0" smtClean="0"/>
              <a:t> is </a:t>
            </a:r>
            <a:r>
              <a:rPr lang="en-US" b="1" dirty="0" smtClean="0"/>
              <a:t>race</a:t>
            </a:r>
          </a:p>
          <a:p>
            <a:pPr lvl="1"/>
            <a:endParaRPr lang="en-US" dirty="0"/>
          </a:p>
          <a:p>
            <a:r>
              <a:rPr lang="en-US" dirty="0" smtClean="0"/>
              <a:t>If women are coded as 1, and whites are coded as 1</a:t>
            </a:r>
          </a:p>
          <a:p>
            <a:r>
              <a:rPr lang="en-US" dirty="0" smtClean="0"/>
              <a:t>If… </a:t>
            </a:r>
          </a:p>
          <a:p>
            <a:pPr lvl="1"/>
            <a:r>
              <a:rPr lang="en-US" dirty="0" smtClean="0"/>
              <a:t>b0 = -2.3</a:t>
            </a:r>
          </a:p>
          <a:p>
            <a:pPr lvl="1"/>
            <a:r>
              <a:rPr lang="en-US" dirty="0" smtClean="0"/>
              <a:t>b1 = .54</a:t>
            </a:r>
          </a:p>
          <a:p>
            <a:pPr lvl="1"/>
            <a:r>
              <a:rPr lang="en-US" dirty="0" smtClean="0"/>
              <a:t>b2 = .21</a:t>
            </a:r>
          </a:p>
          <a:p>
            <a:r>
              <a:rPr lang="en-US" dirty="0" smtClean="0"/>
              <a:t>What is </a:t>
            </a:r>
            <a:r>
              <a:rPr lang="en-US" i="1" dirty="0" smtClean="0"/>
              <a:t>p</a:t>
            </a:r>
            <a:r>
              <a:rPr lang="en-US" dirty="0" smtClean="0"/>
              <a:t> for a </a:t>
            </a:r>
            <a:r>
              <a:rPr lang="en-US" b="1" dirty="0" smtClean="0"/>
              <a:t>white woman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47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to find a way to constrain…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" y="2057401"/>
            <a:ext cx="4440936" cy="357595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04"/>
          <a:stretch/>
        </p:blipFill>
        <p:spPr>
          <a:xfrm>
            <a:off x="7298944" y="1943100"/>
            <a:ext cx="4389120" cy="36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With One Predictor</a:t>
            </a:r>
            <a:endParaRPr lang="en-US"/>
          </a:p>
        </p:txBody>
      </p:sp>
      <p:graphicFrame>
        <p:nvGraphicFramePr>
          <p:cNvPr id="5124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27272287"/>
              </p:ext>
            </p:extLst>
          </p:nvPr>
        </p:nvGraphicFramePr>
        <p:xfrm>
          <a:off x="4110396" y="1753620"/>
          <a:ext cx="4284135" cy="1001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396" y="1753620"/>
                        <a:ext cx="4284135" cy="100148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16864" y="1916905"/>
            <a:ext cx="10400865" cy="4238965"/>
          </a:xfrm>
        </p:spPr>
        <p:txBody>
          <a:bodyPr/>
          <a:lstStyle/>
          <a:p>
            <a:endParaRPr lang="en-GB" sz="2800" dirty="0" smtClean="0">
              <a:cs typeface="Arial" charset="0"/>
            </a:endParaRPr>
          </a:p>
          <a:p>
            <a:endParaRPr lang="en-GB" sz="2800" dirty="0" smtClean="0">
              <a:cs typeface="Arial" charset="0"/>
            </a:endParaRPr>
          </a:p>
          <a:p>
            <a:r>
              <a:rPr lang="en-GB" sz="2800" dirty="0" smtClean="0">
                <a:cs typeface="Arial" charset="0"/>
              </a:rPr>
              <a:t>Outcome</a:t>
            </a:r>
            <a:endParaRPr lang="en-US" sz="2800" baseline="-25000" dirty="0"/>
          </a:p>
          <a:p>
            <a:pPr lvl="1"/>
            <a:r>
              <a:rPr lang="en-US" sz="2400" dirty="0"/>
              <a:t>We predict the </a:t>
            </a:r>
            <a:r>
              <a:rPr lang="en-US" sz="2400" i="1" dirty="0"/>
              <a:t>probability</a:t>
            </a:r>
            <a:r>
              <a:rPr lang="en-US" sz="2400" dirty="0"/>
              <a:t> of the outcome occurring</a:t>
            </a:r>
            <a:endParaRPr lang="en-US" sz="2400" i="1" dirty="0"/>
          </a:p>
          <a:p>
            <a:r>
              <a:rPr lang="en-GB" sz="2800" i="1" dirty="0">
                <a:cs typeface="Arial" charset="0"/>
              </a:rPr>
              <a:t>b</a:t>
            </a:r>
            <a:r>
              <a:rPr lang="en-GB" sz="2800" i="1" baseline="-25000" dirty="0">
                <a:cs typeface="Arial" charset="0"/>
              </a:rPr>
              <a:t>0</a:t>
            </a:r>
            <a:r>
              <a:rPr lang="en-GB" sz="2800" i="1" dirty="0">
                <a:cs typeface="Arial" charset="0"/>
              </a:rPr>
              <a:t> and b</a:t>
            </a:r>
            <a:r>
              <a:rPr lang="en-GB" sz="2800" i="1" baseline="-25000" dirty="0">
                <a:cs typeface="Arial" charset="0"/>
              </a:rPr>
              <a:t>1</a:t>
            </a:r>
            <a:endParaRPr lang="en-US" sz="2800" i="1" baseline="-25000" dirty="0"/>
          </a:p>
          <a:p>
            <a:pPr lvl="1"/>
            <a:r>
              <a:rPr lang="en-US" sz="2400" dirty="0"/>
              <a:t>Same as in multiple regression</a:t>
            </a:r>
          </a:p>
          <a:p>
            <a:pPr lvl="1"/>
            <a:r>
              <a:rPr lang="en-US" sz="2400" dirty="0"/>
              <a:t>Logistic regression equation includes OLS equation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 </a:t>
            </a:r>
            <a:r>
              <a:rPr lang="en-GB" dirty="0" smtClean="0"/>
              <a:t>Several Predictors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GB" sz="2800" dirty="0" smtClean="0">
              <a:cs typeface="Arial" charset="0"/>
            </a:endParaRPr>
          </a:p>
          <a:p>
            <a:endParaRPr lang="en-GB" sz="2800" dirty="0">
              <a:cs typeface="Arial" charset="0"/>
            </a:endParaRPr>
          </a:p>
          <a:p>
            <a:endParaRPr lang="en-GB" sz="2800" dirty="0" smtClean="0">
              <a:cs typeface="Arial" charset="0"/>
            </a:endParaRPr>
          </a:p>
          <a:p>
            <a:r>
              <a:rPr lang="en-GB" sz="2800" dirty="0" smtClean="0">
                <a:cs typeface="Arial" charset="0"/>
              </a:rPr>
              <a:t>Outcome</a:t>
            </a:r>
            <a:endParaRPr lang="en-US" sz="2800" baseline="-25000" dirty="0"/>
          </a:p>
          <a:p>
            <a:pPr lvl="1"/>
            <a:r>
              <a:rPr lang="en-US" sz="2400" dirty="0"/>
              <a:t>We predict the </a:t>
            </a:r>
            <a:r>
              <a:rPr lang="en-US" sz="2400" i="1" dirty="0"/>
              <a:t>probability</a:t>
            </a:r>
            <a:r>
              <a:rPr lang="en-US" sz="2400" dirty="0"/>
              <a:t> of the outcome occurring</a:t>
            </a:r>
            <a:endParaRPr lang="en-US" sz="2400" i="1" dirty="0"/>
          </a:p>
          <a:p>
            <a:r>
              <a:rPr lang="en-GB" sz="2800" i="1" dirty="0">
                <a:cs typeface="Arial" charset="0"/>
              </a:rPr>
              <a:t>b</a:t>
            </a:r>
            <a:r>
              <a:rPr lang="en-GB" sz="2800" i="1" baseline="-25000" dirty="0">
                <a:cs typeface="Arial" charset="0"/>
              </a:rPr>
              <a:t>0</a:t>
            </a:r>
            <a:r>
              <a:rPr lang="en-GB" sz="2800" i="1" dirty="0">
                <a:cs typeface="Arial" charset="0"/>
              </a:rPr>
              <a:t> and b</a:t>
            </a:r>
            <a:r>
              <a:rPr lang="en-GB" sz="2800" i="1" baseline="-25000" dirty="0">
                <a:cs typeface="Arial" charset="0"/>
              </a:rPr>
              <a:t>1</a:t>
            </a:r>
            <a:endParaRPr lang="en-US" sz="2800" i="1" baseline="-25000" dirty="0"/>
          </a:p>
          <a:p>
            <a:pPr lvl="1"/>
            <a:r>
              <a:rPr lang="en-US" sz="2400" dirty="0"/>
              <a:t>Same as in multiple regression</a:t>
            </a:r>
          </a:p>
          <a:p>
            <a:pPr lvl="1"/>
            <a:r>
              <a:rPr lang="en-US" sz="2400" dirty="0"/>
              <a:t>Logistic regression equation includes OLS equation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298035"/>
              </p:ext>
            </p:extLst>
          </p:nvPr>
        </p:nvGraphicFramePr>
        <p:xfrm>
          <a:off x="3371945" y="1858510"/>
          <a:ext cx="57610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3" imgW="1460500" imgH="228600" progId="Equation.3">
                  <p:embed/>
                </p:oleObj>
              </mc:Choice>
              <mc:Fallback>
                <p:oleObj name="Equation" r:id="rId3" imgW="146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945" y="1858510"/>
                        <a:ext cx="5761038" cy="901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70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Assessing the Model: the log-likelihood statistic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The Log-likelihood statistic</a:t>
            </a:r>
          </a:p>
          <a:p>
            <a:pPr lvl="1"/>
            <a:r>
              <a:rPr lang="en-GB" dirty="0" smtClean="0"/>
              <a:t>Analogous to SS</a:t>
            </a:r>
            <a:r>
              <a:rPr lang="en-GB" baseline="-25000" dirty="0" smtClean="0"/>
              <a:t>E</a:t>
            </a:r>
            <a:r>
              <a:rPr lang="en-GB" dirty="0" smtClean="0"/>
              <a:t> (SS</a:t>
            </a:r>
            <a:r>
              <a:rPr lang="en-GB" baseline="-25000" dirty="0" smtClean="0"/>
              <a:t>R</a:t>
            </a:r>
            <a:r>
              <a:rPr lang="en-GB" dirty="0" smtClean="0"/>
              <a:t>) in OLS regression</a:t>
            </a:r>
          </a:p>
          <a:p>
            <a:pPr lvl="1"/>
            <a:r>
              <a:rPr lang="en-GB" dirty="0" smtClean="0"/>
              <a:t>Indicates </a:t>
            </a:r>
            <a:r>
              <a:rPr lang="en-GB" dirty="0"/>
              <a:t>how </a:t>
            </a:r>
            <a:r>
              <a:rPr lang="en-GB" dirty="0" smtClean="0"/>
              <a:t>much unexplained information there is after the model has been fitted.</a:t>
            </a:r>
          </a:p>
          <a:p>
            <a:pPr lvl="1"/>
            <a:r>
              <a:rPr lang="en-GB" dirty="0" smtClean="0"/>
              <a:t>Large values indicate poorly fitting models.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2564" y="1600200"/>
            <a:ext cx="6019800" cy="838200"/>
          </a:xfrm>
          <a:prstGeom prst="rect">
            <a:avLst/>
          </a:prstGeom>
          <a:solidFill>
            <a:schemeClr val="tx1"/>
          </a:solidFill>
          <a:ln w="476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Assessing the Model: Deviance or -2LL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The </a:t>
            </a:r>
            <a:r>
              <a:rPr lang="en-GB" sz="2800" dirty="0"/>
              <a:t>deviance is very closely related to the </a:t>
            </a:r>
            <a:r>
              <a:rPr lang="en-GB" sz="2800" dirty="0" smtClean="0"/>
              <a:t>log-likelihood:</a:t>
            </a:r>
          </a:p>
          <a:p>
            <a:pPr lvl="1"/>
            <a:r>
              <a:rPr lang="en-GB" sz="2575" dirty="0" smtClean="0"/>
              <a:t>Deviance </a:t>
            </a:r>
            <a:r>
              <a:rPr lang="en-GB" sz="2575" dirty="0"/>
              <a:t>= −2 × </a:t>
            </a:r>
            <a:r>
              <a:rPr lang="en-GB" sz="2575" dirty="0" smtClean="0"/>
              <a:t>log-likelihood</a:t>
            </a:r>
          </a:p>
          <a:p>
            <a:pPr lvl="1"/>
            <a:r>
              <a:rPr lang="en-GB" sz="2575" dirty="0" smtClean="0"/>
              <a:t>Since log-likelihood will always be negative, we multiply it by a negative number to get a positive</a:t>
            </a:r>
          </a:p>
          <a:p>
            <a:pPr lvl="1"/>
            <a:r>
              <a:rPr lang="en-GB" sz="2575" dirty="0" smtClean="0"/>
              <a:t>Double it to make a X2 distributed value</a:t>
            </a:r>
            <a:endParaRPr lang="en-GB" sz="2575" dirty="0"/>
          </a:p>
          <a:p>
            <a:endParaRPr lang="en-GB" sz="2800" dirty="0" smtClean="0"/>
          </a:p>
          <a:p>
            <a:r>
              <a:rPr lang="en-GB" sz="2800" dirty="0" smtClean="0"/>
              <a:t>It’s </a:t>
            </a:r>
            <a:r>
              <a:rPr lang="en-GB" sz="2800" dirty="0"/>
              <a:t>possible to compare models by looking at difference between their deviances.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743" y="4878541"/>
            <a:ext cx="4671441" cy="183794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the model: </a:t>
            </a:r>
            <a:r>
              <a:rPr lang="en-US" i="1" dirty="0" smtClean="0"/>
              <a:t>R</a:t>
            </a:r>
            <a:r>
              <a:rPr lang="en-US" i="1" baseline="30000" dirty="0" smtClean="0"/>
              <a:t>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42" y="2306206"/>
            <a:ext cx="6671843" cy="175960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04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4037</TotalTime>
  <Words>1095</Words>
  <Application>Microsoft Macintosh PowerPoint</Application>
  <PresentationFormat>Widescreen</PresentationFormat>
  <Paragraphs>152</Paragraphs>
  <Slides>24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Cambria Math</vt:lpstr>
      <vt:lpstr>Century Gothic</vt:lpstr>
      <vt:lpstr>Helvetica Neue Light</vt:lpstr>
      <vt:lpstr>ＭＳ Ｐゴシック</vt:lpstr>
      <vt:lpstr>Myriad Pro</vt:lpstr>
      <vt:lpstr>Symbol</vt:lpstr>
      <vt:lpstr>Trebuchet MS</vt:lpstr>
      <vt:lpstr>Verdana</vt:lpstr>
      <vt:lpstr>Wingdings</vt:lpstr>
      <vt:lpstr>Wingdings 2</vt:lpstr>
      <vt:lpstr>Arial</vt:lpstr>
      <vt:lpstr>DiscStat Lecture</vt:lpstr>
      <vt:lpstr>chargers2</vt:lpstr>
      <vt:lpstr>Equation</vt:lpstr>
      <vt:lpstr>Logistic Regression</vt:lpstr>
      <vt:lpstr>When And Why</vt:lpstr>
      <vt:lpstr>Why not Linear Regression?</vt:lpstr>
      <vt:lpstr>We have to find a way to constrain… </vt:lpstr>
      <vt:lpstr>With One Predictor</vt:lpstr>
      <vt:lpstr>With Several Predictors</vt:lpstr>
      <vt:lpstr>Assessing the Model: the log-likelihood statistic</vt:lpstr>
      <vt:lpstr>Assessing the Model: Deviance or -2LL</vt:lpstr>
      <vt:lpstr>Assessing the model: R2</vt:lpstr>
      <vt:lpstr>Assessing Predictors: The Wald Statistic</vt:lpstr>
      <vt:lpstr>The odds ratio: exp(b)</vt:lpstr>
      <vt:lpstr>Interpreting Odds Ratios</vt:lpstr>
      <vt:lpstr>An Example</vt:lpstr>
      <vt:lpstr>Output: Initial Model</vt:lpstr>
      <vt:lpstr>Output: Initial analysis</vt:lpstr>
      <vt:lpstr>Output: Block 0</vt:lpstr>
      <vt:lpstr>Output: Model Summary</vt:lpstr>
      <vt:lpstr>Output: Model Summary</vt:lpstr>
      <vt:lpstr>Model Summary</vt:lpstr>
      <vt:lpstr>Potential Problem: Overdispersion</vt:lpstr>
      <vt:lpstr>Things That Can go Wrong</vt:lpstr>
      <vt:lpstr>Summary</vt:lpstr>
      <vt:lpstr>Reporting Logistic Regression</vt:lpstr>
      <vt:lpstr>ICE# 9: GSS: Death Penalty for Murder?</vt:lpstr>
    </vt:vector>
  </TitlesOfParts>
  <Company>University of Sussex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Vann, Burrel</cp:lastModifiedBy>
  <cp:revision>139</cp:revision>
  <dcterms:created xsi:type="dcterms:W3CDTF">2010-10-05T07:56:41Z</dcterms:created>
  <dcterms:modified xsi:type="dcterms:W3CDTF">2017-11-16T06:43:43Z</dcterms:modified>
</cp:coreProperties>
</file>